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360"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10/14/2020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a:latin typeface="Arial" panose="020B0604020202020204" pitchFamily="34" charset="0"/>
                <a:cs typeface="Arial" panose="020B0604020202020204" pitchFamily="34" charset="0"/>
              </a:rPr>
              <a:t>A phylogeny-based analysis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512" y="233431"/>
            <a:ext cx="3887618" cy="3887618"/>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B83EDCB4-7652-46F4-B271-8D640902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69356"/>
            <a:ext cx="3299313" cy="8250613"/>
          </a:xfrm>
          <a:prstGeom prst="rect">
            <a:avLst/>
          </a:prstGeom>
        </p:spPr>
      </p:pic>
      <p:pic>
        <p:nvPicPr>
          <p:cNvPr id="9" name="Picture 8" descr="Chart, scatter chart&#10;&#10;Description automatically generated">
            <a:extLst>
              <a:ext uri="{FF2B5EF4-FFF2-40B4-BE49-F238E27FC236}">
                <a16:creationId xmlns:a16="http://schemas.microsoft.com/office/drawing/2014/main" id="{5DBD29CA-3B21-41D1-885E-0C72B060E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98" y="4205863"/>
            <a:ext cx="3791032" cy="4061820"/>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a:t>
            </a:r>
            <a:r>
              <a:rPr lang="en-US" sz="1000">
                <a:latin typeface="Arial" panose="020B0604020202020204" pitchFamily="34" charset="0"/>
                <a:cs typeface="Arial" panose="020B0604020202020204" pitchFamily="34" charset="0"/>
              </a:rPr>
              <a:t>HPLC) compared to phylogeny </a:t>
            </a:r>
            <a:r>
              <a:rPr lang="en-US" sz="1000" dirty="0">
                <a:latin typeface="Arial" panose="020B0604020202020204" pitchFamily="34" charset="0"/>
                <a:cs typeface="Arial" panose="020B0604020202020204" pitchFamily="34" charset="0"/>
              </a:rPr>
              <a:t>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a:t>
            </a:r>
            <a:r>
              <a:rPr lang="en-US" sz="1000">
                <a:latin typeface="Arial" panose="020B0604020202020204" pitchFamily="34" charset="0"/>
                <a:cs typeface="Arial" panose="020B0604020202020204" pitchFamily="34" charset="0"/>
              </a:rPr>
              <a:t>data. Data is shown in units of µmol/g fresh weight, and fresh weight of herbarium samples was estimated by multiplying their dry weight by a factor of 10. Species for which fresh tissue was used are indicated by an asterisk on the right side of the heatmap. Samples for all other species were prepared from herbarium vouchers. </a:t>
            </a:r>
            <a:r>
              <a:rPr lang="en-US" sz="1000" dirty="0">
                <a:latin typeface="Arial" panose="020B0604020202020204" pitchFamily="34" charset="0"/>
                <a:cs typeface="Arial" panose="020B0604020202020204" pitchFamily="34" charset="0"/>
              </a:rPr>
              <a:t>Colored 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a:t>
            </a:r>
            <a:r>
              <a:rPr lang="en-US" sz="1000">
                <a:latin typeface="Arial" panose="020B0604020202020204" pitchFamily="34" charset="0"/>
                <a:cs typeface="Arial" panose="020B0604020202020204" pitchFamily="34" charset="0"/>
              </a:rPr>
              <a:t>) individual results </a:t>
            </a:r>
            <a:r>
              <a:rPr lang="en-US" sz="1000" dirty="0">
                <a:latin typeface="Arial" panose="020B0604020202020204" pitchFamily="34" charset="0"/>
                <a:cs typeface="Arial" panose="020B0604020202020204" pitchFamily="34" charset="0"/>
              </a:rPr>
              <a:t>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a:t>
            </a:r>
            <a:r>
              <a:rPr lang="en-US" sz="1000">
                <a:latin typeface="Arial" panose="020B0604020202020204" pitchFamily="34" charset="0"/>
                <a:cs typeface="Arial" panose="020B0604020202020204" pitchFamily="34" charset="0"/>
              </a:rPr>
              <a:t>1. The percentage of total variance explained by each principal component is shown next to each axis title. (</a:t>
            </a:r>
            <a:r>
              <a:rPr lang="en-US" sz="1000" dirty="0">
                <a:latin typeface="Arial" panose="020B0604020202020204" pitchFamily="34" charset="0"/>
                <a:cs typeface="Arial" panose="020B0604020202020204" pitchFamily="34" charset="0"/>
              </a:rPr>
              <a:t>C) </a:t>
            </a:r>
            <a:r>
              <a:rPr lang="en-US" sz="1000">
                <a:latin typeface="Arial" panose="020B0604020202020204" pitchFamily="34" charset="0"/>
                <a:cs typeface="Arial" panose="020B0604020202020204" pitchFamily="34" charset="0"/>
              </a:rPr>
              <a:t>Variable loadings </a:t>
            </a:r>
            <a:r>
              <a:rPr lang="en-US" sz="1000" dirty="0">
                <a:latin typeface="Arial" panose="020B0604020202020204" pitchFamily="34" charset="0"/>
                <a:cs typeface="Arial" panose="020B0604020202020204" pitchFamily="34" charset="0"/>
              </a:rPr>
              <a:t>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a:t>
            </a:r>
            <a:r>
              <a:rPr lang="en-US" sz="1000">
                <a:latin typeface="Arial" panose="020B0604020202020204" pitchFamily="34" charset="0"/>
                <a:cs typeface="Arial" panose="020B0604020202020204" pitchFamily="34" charset="0"/>
              </a:rPr>
              <a:t>color-coded according to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08976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a:t>
            </a:r>
            <a:r>
              <a:rPr lang="en-US" sz="1000">
                <a:latin typeface="Arial" panose="020B0604020202020204" pitchFamily="34" charset="0"/>
                <a:cs typeface="Arial" panose="020B0604020202020204" pitchFamily="34" charset="0"/>
              </a:rPr>
              <a:t>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a:t>
            </a:r>
            <a:r>
              <a:rPr lang="en-US" sz="1000">
                <a:latin typeface="Arial" panose="020B0604020202020204" pitchFamily="34" charset="0"/>
                <a:cs typeface="Arial" panose="020B0604020202020204" pitchFamily="34" charset="0"/>
              </a:rPr>
              <a:t>1.</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084" y="2170284"/>
            <a:ext cx="1345690" cy="3498793"/>
          </a:xfrm>
          <a:prstGeom prst="rect">
            <a:avLst/>
          </a:prstGeom>
        </p:spPr>
      </p:pic>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3">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4">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5">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5. </a:t>
            </a:r>
            <a:r>
              <a:rPr lang="en-US" sz="1000">
                <a:latin typeface="Arial" panose="020B0604020202020204" pitchFamily="34" charset="0"/>
                <a:cs typeface="Arial" panose="020B0604020202020204" pitchFamily="34" charset="0"/>
              </a:rPr>
              <a:t>Organ-specific oroxylinA (bottom) and oroxyloside (top) concentrations in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as determined via High Performance Liquid Chromatography (HPLC). Concentrations shown are averaged from 3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5668</TotalTime>
  <Words>2759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135</cp:revision>
  <dcterms:created xsi:type="dcterms:W3CDTF">2020-05-26T19:49:14Z</dcterms:created>
  <dcterms:modified xsi:type="dcterms:W3CDTF">2020-10-14T17:38:25Z</dcterms:modified>
</cp:coreProperties>
</file>